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165" autoAdjust="0"/>
    <p:restoredTop sz="94326" autoAdjust="0"/>
  </p:normalViewPr>
  <p:slideViewPr>
    <p:cSldViewPr snapToGrid="0">
      <p:cViewPr>
        <p:scale>
          <a:sx n="75" d="100"/>
          <a:sy n="75" d="100"/>
        </p:scale>
        <p:origin x="-2597" y="-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3864077" y="626221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</a:p>
          <a:p>
            <a:pPr algn="ctr"/>
            <a:r>
              <a:rPr lang="pt-BR" sz="4000"/>
              <a:t>02 </a:t>
            </a:r>
            <a:r>
              <a:rPr lang="pt-BR" sz="4000" dirty="0"/>
              <a:t>de dezembro de 2024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199" y="2705442"/>
            <a:ext cx="24201207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MARKETING DIGITAL NAS PEQUENAS EMPRESAS</a:t>
            </a:r>
            <a:endParaRPr lang="pt-BR" sz="1400" dirty="0">
              <a:latin typeface="Arial"/>
              <a:cs typeface="Arial"/>
            </a:endParaRPr>
          </a:p>
          <a:p>
            <a:pPr algn="ctr"/>
            <a:endParaRPr lang="pt-BR" sz="3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cap="all" dirty="0">
                <a:latin typeface="Arial"/>
                <a:cs typeface="Arial"/>
              </a:rPr>
              <a:t>JOYCE LOPES FERNANDES LEITE, MATEUS WESSEL ZINHANI, TATIANI ROSA DE FARIA E VICTÓRIA YASMIN SIQUEIRA</a:t>
            </a:r>
            <a:endParaRPr lang="pt-BR" sz="3000" b="1" cap="all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Orientadora: </a:t>
            </a:r>
            <a:r>
              <a:rPr lang="pt-BR" sz="3000" dirty="0">
                <a:latin typeface="Arial"/>
                <a:cs typeface="Arial"/>
              </a:rPr>
              <a:t>Prof. Ms. Priscila Amorim da Costa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77316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77806" y="35023308"/>
            <a:ext cx="27428656" cy="579709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800" dirty="0"/>
              <a:t>Agradecemos a todos que contribuíram para a realização deste Trabalho de Conclusão de Curso (TCC). Primeiramente, agradecemos a nossa professora orientadora e todos os demais professores que nos acompanharam nessa jornada, que com paciência, conhecimento e dedicação, nos guiaram em cada etapa deste processo, oferecendo valiosas orientações. Por fim, estendemos nosso agradecimento aos nossos familiares e amigos, que sempre nos apoiaram e incentivaram durante toda a jornada acadêmica, oferecendo suporte emocional e motivacional. A todos, nossa mais sincera gratidão.</a:t>
            </a:r>
            <a:endParaRPr lang="pt-BR" sz="2800" dirty="0">
              <a:cs typeface="Calibri"/>
            </a:endParaRPr>
          </a:p>
          <a:p>
            <a:pPr algn="ctr"/>
            <a:endParaRPr lang="pt-BR" sz="32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ctr"/>
            <a:r>
              <a:rPr lang="pt-BR" sz="2800" dirty="0"/>
              <a:t>KOTLER, Philip; KARTAJAYA, </a:t>
            </a:r>
            <a:r>
              <a:rPr lang="pt-BR" sz="2800" dirty="0" err="1"/>
              <a:t>Hermawan</a:t>
            </a:r>
            <a:r>
              <a:rPr lang="pt-BR" sz="2800" dirty="0"/>
              <a:t>; SETIAWAN, Iwan. Marketing 4.0: do tradicional ao digital. 1. ed. São Paulo: Sextante, 2017.GODIN, Seth. Isso é marketing: para ser visto é preciso aprender a enxergar. São Paulo: </a:t>
            </a:r>
            <a:r>
              <a:rPr lang="pt-BR" sz="2800" dirty="0" err="1"/>
              <a:t>HarperCollins</a:t>
            </a:r>
            <a:r>
              <a:rPr lang="pt-BR" sz="2800" dirty="0"/>
              <a:t>, 2019.RYAN, </a:t>
            </a:r>
            <a:r>
              <a:rPr lang="pt-BR" sz="2800" dirty="0" err="1"/>
              <a:t>Damian</a:t>
            </a:r>
            <a:r>
              <a:rPr lang="pt-BR" sz="2800" dirty="0"/>
              <a:t>. </a:t>
            </a:r>
            <a:r>
              <a:rPr lang="pt-BR" sz="2800" dirty="0" err="1"/>
              <a:t>Understanding</a:t>
            </a:r>
            <a:r>
              <a:rPr lang="pt-BR" sz="2800" dirty="0"/>
              <a:t> digital marketing: marketing </a:t>
            </a:r>
            <a:r>
              <a:rPr lang="pt-BR" sz="2800" dirty="0" err="1"/>
              <a:t>strategies</a:t>
            </a:r>
            <a:r>
              <a:rPr lang="pt-BR" sz="2800" dirty="0"/>
              <a:t> for </a:t>
            </a:r>
            <a:r>
              <a:rPr lang="pt-BR" sz="2800" dirty="0" err="1"/>
              <a:t>engaging</a:t>
            </a:r>
            <a:r>
              <a:rPr lang="pt-BR" sz="2800" dirty="0"/>
              <a:t> </a:t>
            </a:r>
            <a:r>
              <a:rPr lang="pt-BR" sz="2800" dirty="0" err="1"/>
              <a:t>the</a:t>
            </a:r>
            <a:r>
              <a:rPr lang="pt-BR" sz="2800" dirty="0"/>
              <a:t> digital </a:t>
            </a:r>
            <a:r>
              <a:rPr lang="pt-BR" sz="2800" dirty="0" err="1"/>
              <a:t>generation</a:t>
            </a:r>
            <a:r>
              <a:rPr lang="pt-BR" sz="2800" dirty="0"/>
              <a:t>. London: </a:t>
            </a:r>
            <a:r>
              <a:rPr lang="pt-BR" sz="2800" dirty="0" err="1"/>
              <a:t>Kogan</a:t>
            </a:r>
            <a:r>
              <a:rPr lang="pt-BR" sz="2800" dirty="0"/>
              <a:t> Page, 2009.TELLES, André. Geração digital: como planejar o seu marketing para uma geração que pesquisa no Google. São Paulo: </a:t>
            </a:r>
            <a:r>
              <a:rPr lang="pt-BR" sz="2800" dirty="0" err="1"/>
              <a:t>Landscape</a:t>
            </a:r>
            <a:r>
              <a:rPr lang="pt-BR" sz="2800" dirty="0"/>
              <a:t>, 2009.STONE, Marilyn; WOODCOCK, Neil. The digital marketing </a:t>
            </a:r>
            <a:r>
              <a:rPr lang="pt-BR" sz="2800" dirty="0" err="1"/>
              <a:t>revolution</a:t>
            </a:r>
            <a:r>
              <a:rPr lang="pt-BR" sz="2800" dirty="0"/>
              <a:t>. [S. l.]: </a:t>
            </a:r>
            <a:r>
              <a:rPr lang="pt-BR" sz="2800" dirty="0" err="1"/>
              <a:t>Kogan</a:t>
            </a:r>
            <a:r>
              <a:rPr lang="pt-BR" sz="2800" dirty="0"/>
              <a:t> Page, 2014.</a:t>
            </a:r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740809" y="6946067"/>
            <a:ext cx="13320000" cy="80820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/>
              <a:t>O presente artigo tem como objetivo analisar a influência do marketing digital no crescimento das pequenas empresas, destacando sua importância estratégica no cenário atual. A pesquisa exploratória realizada mostrou que a maioria dos participantes reconhece a relevância dessa ferramenta e já foi impactada por suas estratégias.</a:t>
            </a:r>
          </a:p>
          <a:p>
            <a:pPr algn="just"/>
            <a:r>
              <a:rPr lang="pt-BR" sz="3200" dirty="0"/>
              <a:t>Os resultados indicam que, embora o marketing digital ofereça vantagens como maior alcance, baixo custo e facilidade de mensuração, ainda existem desafios como falta de conhecimento técnico, planejamento e recursos financeiros. Mesmo assim, ele se mostra essencial para o fortalecimento e a competitividade das pequenas empresas no mercado atual.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>
                <a:solidFill>
                  <a:schemeClr val="bg1"/>
                </a:solidFill>
              </a:rPr>
              <a:t>TÉCNICO EM ADMINISTRAÇÃO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786462" y="28199612"/>
            <a:ext cx="13320000" cy="8151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endParaRPr lang="pt-BR" sz="3600" b="1" dirty="0">
              <a:cs typeface="Calibri"/>
            </a:endParaRPr>
          </a:p>
          <a:p>
            <a:pPr algn="just"/>
            <a:r>
              <a:rPr lang="pt-BR" sz="3200" dirty="0">
                <a:cs typeface="Calibri"/>
              </a:rPr>
              <a:t>O estudo realizado evidenciou a relevância do marketing digital como ferramenta estratégica para o crescimento e fortalecimento das pequenas empresas. </a:t>
            </a:r>
          </a:p>
          <a:p>
            <a:pPr algn="just"/>
            <a:r>
              <a:rPr lang="pt-BR" sz="3200" dirty="0">
                <a:cs typeface="Calibri"/>
              </a:rPr>
              <a:t>A análise bibliográfica e a pesquisa aplicada demonstraram que a presença digital já não é mais uma escolha, mas uma necessidade para alcançar clientes, fidelizar públicos e ampliar a competitividade no mercado. </a:t>
            </a:r>
          </a:p>
          <a:p>
            <a:pPr algn="just"/>
            <a:r>
              <a:rPr lang="pt-BR" sz="3200" dirty="0">
                <a:cs typeface="Calibri"/>
              </a:rPr>
              <a:t>Assim, conclui-se que o marketing digital, quando bem aplicado, possibilita às pequenas empresas superar desafios, conquistar espaço no mercado e construir relacionamentos sólidos com seus consumidores.</a:t>
            </a:r>
            <a:endParaRPr lang="en-US" dirty="0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131570"/>
              </p:ext>
            </p:extLst>
          </p:nvPr>
        </p:nvGraphicFramePr>
        <p:xfrm>
          <a:off x="740809" y="696556"/>
          <a:ext cx="2873759" cy="3079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733200" imgH="3999960" progId="">
                  <p:embed/>
                </p:oleObj>
              </mc:Choice>
              <mc:Fallback>
                <p:oleObj r:id="rId4" imgW="3733200" imgH="3999960" progId="">
                  <p:embed/>
                  <p:pic>
                    <p:nvPicPr>
                      <p:cNvPr id="9" name="Objeto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0809" y="696556"/>
                        <a:ext cx="2873759" cy="3079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690444" y="13684470"/>
            <a:ext cx="13245963" cy="1924976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O marketing digital é a aplicação das estratégias de marketing no ambiente online, utilizando plataformas digitais para alcançar, engajar e converter consumidores. 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Segundo Kotler (2017; 2024), o marketing digital deve estar integrado à estratégia global das empresas, criando valor e construindo relacionamentos duradouros com os clientes. Em sua teoria mais recente, o autor destaca o conceito de </a:t>
            </a:r>
            <a:r>
              <a:rPr lang="pt-BR" sz="3200" dirty="0" err="1">
                <a:ea typeface="+mn-lt"/>
                <a:cs typeface="+mn-lt"/>
              </a:rPr>
              <a:t>Human</a:t>
            </a:r>
            <a:r>
              <a:rPr lang="pt-BR" sz="3200" dirty="0">
                <a:ea typeface="+mn-lt"/>
                <a:cs typeface="+mn-lt"/>
              </a:rPr>
              <a:t> </a:t>
            </a:r>
            <a:r>
              <a:rPr lang="pt-BR" sz="3200" dirty="0" err="1">
                <a:ea typeface="+mn-lt"/>
                <a:cs typeface="+mn-lt"/>
              </a:rPr>
              <a:t>to</a:t>
            </a:r>
            <a:r>
              <a:rPr lang="pt-BR" sz="3200" dirty="0">
                <a:ea typeface="+mn-lt"/>
                <a:cs typeface="+mn-lt"/>
              </a:rPr>
              <a:t> </a:t>
            </a:r>
            <a:r>
              <a:rPr lang="pt-BR" sz="3200" dirty="0" err="1">
                <a:ea typeface="+mn-lt"/>
                <a:cs typeface="+mn-lt"/>
              </a:rPr>
              <a:t>Human</a:t>
            </a:r>
            <a:r>
              <a:rPr lang="pt-BR" sz="3200" dirty="0">
                <a:ea typeface="+mn-lt"/>
                <a:cs typeface="+mn-lt"/>
              </a:rPr>
              <a:t> (H2H), que coloca o ser humano no centro das ações de marketing, priorizando empatia, transparência e conexão </a:t>
            </a:r>
            <a:r>
              <a:rPr lang="pt-BR" sz="3200" err="1">
                <a:ea typeface="+mn-lt"/>
                <a:cs typeface="+mn-lt"/>
              </a:rPr>
              <a:t>genuína</a:t>
            </a:r>
            <a:r>
              <a:rPr lang="pt-BR" sz="3200">
                <a:ea typeface="+mn-lt"/>
                <a:cs typeface="+mn-lt"/>
              </a:rPr>
              <a:t>. Para </a:t>
            </a:r>
            <a:r>
              <a:rPr lang="pt-BR" sz="3200" dirty="0" err="1">
                <a:ea typeface="+mn-lt"/>
                <a:cs typeface="+mn-lt"/>
              </a:rPr>
              <a:t>Godin</a:t>
            </a:r>
            <a:r>
              <a:rPr lang="pt-BR" sz="3200" dirty="0">
                <a:ea typeface="+mn-lt"/>
                <a:cs typeface="+mn-lt"/>
              </a:rPr>
              <a:t> (2019), o marketing digital não se resume à propaganda, mas à criação de histórias autênticas e relevantes, capazes de gerar identificação e confiança entre marcas e pessoas. Essa visão reforça a importância da construção de comunidades e da oferta de experiências significativas ao consumidor.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A transformação digital e o avanço das tecnologias de informação modificaram profundamente o comportamento do consumidor. O uso crescente de dispositivos móveis e redes sociais intensificou a interação entre empresas e público, tornando essencial o investimento em estratégias digitais que priorizem o relacionamento e a credibilidade. Durante a pandemia de COVID-19, esse movimento se consolidou, evidenciando o marketing digital como ferramenta acessível, econômica e eficaz para manter a presença das marcas. Nesse contexto, surge a chamada Geração Digital, composta por indivíduos que cresceram conectados à internet, com comportamento marcado pela mobilidade, interatividade e rapidez na comunicação (TELLES, 2009; TAPSCOTT, 2007). Essa geração não é apenas consumidora, mas também produtora e disseminadora de conteúdo, influenciando diretamente as tendências de mercado. </a:t>
            </a:r>
          </a:p>
          <a:p>
            <a:pPr algn="just"/>
            <a:r>
              <a:rPr lang="pt-BR" sz="3200" dirty="0">
                <a:ea typeface="Calibri"/>
                <a:cs typeface="Calibri"/>
              </a:rPr>
              <a:t>A evolução do marketing acompanhou essas mudanças, originando diferentes tipos de estratégias, como o marketing direto, o marketing digital e o mobile marketing, que utilizam dados, redes sociais e dispositivos móveis para criar experiências personalizadas. Tais abordagens permitem maior segmentação, conveniência e alcance, fortalecendo o vínculo entre marcas e consumidores (CROCCO et al., 2013; KOTLER; ARMSTRONG, 2005).</a:t>
            </a:r>
          </a:p>
          <a:p>
            <a:pPr algn="just"/>
            <a:r>
              <a:rPr lang="pt-BR" sz="3200" dirty="0">
                <a:ea typeface="Calibri"/>
                <a:cs typeface="Calibri"/>
              </a:rPr>
              <a:t>Dessa forma, o marketing digital vai além do uso de tecnologias: ele representa um processo humano e relacional, baseado na criação de valor e na construção de conexões autênticas. Em um mundo cada vez mais conectado, o sucesso das empresas depende da capacidade de compreender e se adaptar ao comportamento do novo consumidor, integrando inovação, empatia e propósito em suas ações de marketing.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47ED177-B31A-E4DD-2781-326B565D0368}"/>
              </a:ext>
            </a:extLst>
          </p:cNvPr>
          <p:cNvSpPr txBox="1"/>
          <p:nvPr/>
        </p:nvSpPr>
        <p:spPr>
          <a:xfrm>
            <a:off x="17571962" y="11211868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F5A5D6A-DCDF-87C8-57B4-5072ED2F258B}"/>
              </a:ext>
            </a:extLst>
          </p:cNvPr>
          <p:cNvSpPr txBox="1"/>
          <p:nvPr/>
        </p:nvSpPr>
        <p:spPr>
          <a:xfrm>
            <a:off x="14583580" y="13335766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02: Você considera que o Marketing Digital é essencial para o crescimento de uma empresa?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583578" y="6952223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01: Você sabe o que é Marketing Digital?</a:t>
            </a:r>
            <a:endParaRPr lang="pt-BR" sz="3200" dirty="0">
              <a:cs typeface="Calibri"/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583577" y="20987765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03: Na sua opinião, qual é o principal desafio enfrentado na aplicação do marketing digital?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481403" y="25161569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autores(2024)</a:t>
            </a:r>
            <a:br>
              <a:rPr lang="pt-BR" sz="3600" dirty="0"/>
            </a:br>
            <a:endParaRPr lang="pt-BR" sz="32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6"/>
          <a:srcRect t="10477" r="2515" b="12841"/>
          <a:stretch>
            <a:fillRect/>
          </a:stretch>
        </p:blipFill>
        <p:spPr>
          <a:xfrm>
            <a:off x="14796297" y="7547889"/>
            <a:ext cx="13619353" cy="3809905"/>
          </a:xfrm>
          <a:prstGeom prst="rect">
            <a:avLst/>
          </a:prstGeom>
        </p:spPr>
      </p:pic>
      <p:pic>
        <p:nvPicPr>
          <p:cNvPr id="28" name="Imagem 27"/>
          <p:cNvPicPr/>
          <p:nvPr/>
        </p:nvPicPr>
        <p:blipFill rotWithShape="1">
          <a:blip r:embed="rId7"/>
          <a:srcRect l="970" t="7437" r="10445" b="12266"/>
          <a:stretch>
            <a:fillRect/>
          </a:stretch>
        </p:blipFill>
        <p:spPr bwMode="auto">
          <a:xfrm>
            <a:off x="14771142" y="14512335"/>
            <a:ext cx="13681114" cy="4253646"/>
          </a:xfrm>
          <a:prstGeom prst="rect">
            <a:avLst/>
          </a:prstGeom>
          <a:ln>
            <a:noFill/>
          </a:ln>
        </p:spPr>
      </p:pic>
      <p:pic>
        <p:nvPicPr>
          <p:cNvPr id="29" name="Imagem 28"/>
          <p:cNvPicPr/>
          <p:nvPr/>
        </p:nvPicPr>
        <p:blipFill>
          <a:blip r:embed="rId8"/>
          <a:srcRect t="10151"/>
          <a:stretch>
            <a:fillRect/>
          </a:stretch>
        </p:blipFill>
        <p:spPr bwMode="auto">
          <a:xfrm>
            <a:off x="14583576" y="22222291"/>
            <a:ext cx="14085750" cy="4087898"/>
          </a:xfrm>
          <a:prstGeom prst="rect">
            <a:avLst/>
          </a:prstGeom>
          <a:ln>
            <a:noFill/>
          </a:ln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ED4D8D88-FCAA-BF76-266F-404636AB9303}"/>
              </a:ext>
            </a:extLst>
          </p:cNvPr>
          <p:cNvSpPr txBox="1"/>
          <p:nvPr/>
        </p:nvSpPr>
        <p:spPr>
          <a:xfrm>
            <a:off x="17571962" y="18778746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79FF427D-1FE7-D476-264F-D01DFC4DF588}"/>
              </a:ext>
            </a:extLst>
          </p:cNvPr>
          <p:cNvSpPr txBox="1"/>
          <p:nvPr/>
        </p:nvSpPr>
        <p:spPr>
          <a:xfrm>
            <a:off x="17571962" y="26330285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973</Words>
  <Application>Microsoft Office PowerPoint</Application>
  <PresentationFormat>Personalizar</PresentationFormat>
  <Paragraphs>35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0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diretores</cp:lastModifiedBy>
  <cp:revision>43</cp:revision>
  <dcterms:created xsi:type="dcterms:W3CDTF">2017-11-28T14:46:21Z</dcterms:created>
  <dcterms:modified xsi:type="dcterms:W3CDTF">2025-11-14T22:59:25Z</dcterms:modified>
</cp:coreProperties>
</file>